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5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6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7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8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9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10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11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12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13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14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15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16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17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notesSlides/notesSlide18.xml" ContentType="application/vnd.openxmlformats-officedocument.presentationml.notesSlide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notesSlides/notesSlide19.xml" ContentType="application/vnd.openxmlformats-officedocument.presentationml.notesSlide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notesSlides/notesSlide20.xml" ContentType="application/vnd.openxmlformats-officedocument.presentationml.notesSlide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21.xml" ContentType="application/vnd.openxmlformats-officedocument.presentationml.notesSlide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notesSlides/notesSlide22.xml" ContentType="application/vnd.openxmlformats-officedocument.presentationml.notesSlide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notesSlides/notesSlide23.xml" ContentType="application/vnd.openxmlformats-officedocument.presentationml.notesSlide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notesSlides/notesSlide24.xml" ContentType="application/vnd.openxmlformats-officedocument.presentationml.notesSlide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notesSlides/notesSlide25.xml" ContentType="application/vnd.openxmlformats-officedocument.presentationml.notesSlide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26.xml" ContentType="application/vnd.openxmlformats-officedocument.presentationml.notesSlide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notesSlides/notesSlide27.xml" ContentType="application/vnd.openxmlformats-officedocument.presentationml.notesSlide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28.xml" ContentType="application/vnd.openxmlformats-officedocument.presentationml.notesSlide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notesSlides/notesSlide29.xml" ContentType="application/vnd.openxmlformats-officedocument.presentationml.notesSlide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notesSlides/notesSlide30.xml" ContentType="application/vnd.openxmlformats-officedocument.presentationml.notesSlide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notesSlides/notesSlide31.xml" ContentType="application/vnd.openxmlformats-officedocument.presentationml.notesSlide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32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notesSlides/notesSlide33.xml" ContentType="application/vnd.openxmlformats-officedocument.presentationml.notesSlide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328" r:id="rId4"/>
    <p:sldId id="292" r:id="rId5"/>
    <p:sldId id="293" r:id="rId6"/>
    <p:sldId id="294" r:id="rId7"/>
    <p:sldId id="295" r:id="rId8"/>
    <p:sldId id="331" r:id="rId9"/>
    <p:sldId id="303" r:id="rId10"/>
    <p:sldId id="296" r:id="rId11"/>
    <p:sldId id="301" r:id="rId12"/>
    <p:sldId id="321" r:id="rId13"/>
    <p:sldId id="297" r:id="rId14"/>
    <p:sldId id="299" r:id="rId15"/>
    <p:sldId id="300" r:id="rId16"/>
    <p:sldId id="306" r:id="rId17"/>
    <p:sldId id="307" r:id="rId18"/>
    <p:sldId id="323" r:id="rId19"/>
    <p:sldId id="333" r:id="rId20"/>
    <p:sldId id="324" r:id="rId21"/>
    <p:sldId id="308" r:id="rId22"/>
    <p:sldId id="309" r:id="rId23"/>
    <p:sldId id="310" r:id="rId24"/>
    <p:sldId id="311" r:id="rId25"/>
    <p:sldId id="313" r:id="rId26"/>
    <p:sldId id="314" r:id="rId27"/>
    <p:sldId id="312" r:id="rId28"/>
    <p:sldId id="315" r:id="rId29"/>
    <p:sldId id="329" r:id="rId30"/>
    <p:sldId id="330" r:id="rId31"/>
    <p:sldId id="320" r:id="rId32"/>
    <p:sldId id="325" r:id="rId33"/>
    <p:sldId id="326" r:id="rId34"/>
    <p:sldId id="33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4"/>
    <p:restoredTop sz="83169" autoAdjust="0"/>
  </p:normalViewPr>
  <p:slideViewPr>
    <p:cSldViewPr snapToGrid="0">
      <p:cViewPr>
        <p:scale>
          <a:sx n="89" d="100"/>
          <a:sy n="89" d="100"/>
        </p:scale>
        <p:origin x="35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7:41:50.4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7:41:50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7:41:50.4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7:41:50.4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7:41:50.4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7:41:50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7:41:50.4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7:41:50.4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7:41:50.4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7:41:50.4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35168 11176 16383 0 0,'0'0'0'0'0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38301 11134 16383 0 0,'0'0'0'0'0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30152 12340 16383 0 0,'0'0'0'0'0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34745 15558 16383 0 0,'0'0'0'0'0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21:30:40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16923 6456 16383 0 0,'0'0'0'0'0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8:06:06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13536 8927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DE495-B7CD-43B3-AD9F-A7F5ED057A6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E8423-E41B-4B3C-969E-3CEC684F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2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48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5003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5745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601007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2244574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077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46001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81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2F420986-912D-4687-4552-5DC6B4F0D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>
            <a:extLst>
              <a:ext uri="{FF2B5EF4-FFF2-40B4-BE49-F238E27FC236}">
                <a16:creationId xmlns:a16="http://schemas.microsoft.com/office/drawing/2014/main" id="{0220C116-1DF6-393E-88CA-27E48FB35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>
            <a:extLst>
              <a:ext uri="{FF2B5EF4-FFF2-40B4-BE49-F238E27FC236}">
                <a16:creationId xmlns:a16="http://schemas.microsoft.com/office/drawing/2014/main" id="{E0212D7C-5068-6EAD-D470-98BA63260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6489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73204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4CBD8CE1-A7C2-4160-8CE7-A7005EABA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>
            <a:extLst>
              <a:ext uri="{FF2B5EF4-FFF2-40B4-BE49-F238E27FC236}">
                <a16:creationId xmlns:a16="http://schemas.microsoft.com/office/drawing/2014/main" id="{15EB425B-C09A-B1F8-118B-B5C43EE4C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>
            <a:extLst>
              <a:ext uri="{FF2B5EF4-FFF2-40B4-BE49-F238E27FC236}">
                <a16:creationId xmlns:a16="http://schemas.microsoft.com/office/drawing/2014/main" id="{F15D3731-32BA-5C4A-A144-CE4229073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971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53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31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8862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0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582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32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47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27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576992D7-41EA-5C45-40E3-17427FEA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>
            <a:extLst>
              <a:ext uri="{FF2B5EF4-FFF2-40B4-BE49-F238E27FC236}">
                <a16:creationId xmlns:a16="http://schemas.microsoft.com/office/drawing/2014/main" id="{1F4EF9F6-9E5B-3CA3-3C97-EAF8C9914E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>
            <a:extLst>
              <a:ext uri="{FF2B5EF4-FFF2-40B4-BE49-F238E27FC236}">
                <a16:creationId xmlns:a16="http://schemas.microsoft.com/office/drawing/2014/main" id="{209CCADC-071D-DE8D-6132-EE123DE39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49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78A71C83-E649-2B96-93AC-E23F639C8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>
            <a:extLst>
              <a:ext uri="{FF2B5EF4-FFF2-40B4-BE49-F238E27FC236}">
                <a16:creationId xmlns:a16="http://schemas.microsoft.com/office/drawing/2014/main" id="{B47FFC2E-7C27-70A4-7EC1-BC95C967AF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>
            <a:extLst>
              <a:ext uri="{FF2B5EF4-FFF2-40B4-BE49-F238E27FC236}">
                <a16:creationId xmlns:a16="http://schemas.microsoft.com/office/drawing/2014/main" id="{BDB0E9B7-E743-39ED-F006-3AB0591264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8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5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96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54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294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FB7A17C5-3E76-EBAD-AEE7-43F3B107D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>
            <a:extLst>
              <a:ext uri="{FF2B5EF4-FFF2-40B4-BE49-F238E27FC236}">
                <a16:creationId xmlns:a16="http://schemas.microsoft.com/office/drawing/2014/main" id="{608808CC-4785-5006-00B3-1441321120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>
            <a:extLst>
              <a:ext uri="{FF2B5EF4-FFF2-40B4-BE49-F238E27FC236}">
                <a16:creationId xmlns:a16="http://schemas.microsoft.com/office/drawing/2014/main" id="{B153D7E4-AED2-B210-3C91-8C8F1BA80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4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317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48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905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FCEEB218-6D34-4A26-F50C-D2D2A1AED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>
            <a:extLst>
              <a:ext uri="{FF2B5EF4-FFF2-40B4-BE49-F238E27FC236}">
                <a16:creationId xmlns:a16="http://schemas.microsoft.com/office/drawing/2014/main" id="{944FFDCD-1A42-05E6-3E83-E5726D4CCC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>
            <a:extLst>
              <a:ext uri="{FF2B5EF4-FFF2-40B4-BE49-F238E27FC236}">
                <a16:creationId xmlns:a16="http://schemas.microsoft.com/office/drawing/2014/main" id="{B4938C20-AA15-6519-1EA9-77DA5326A5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522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961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093ebb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093ebb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62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5877-3367-1F89-6D8F-6556CE7E0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BC3E7-C5FE-F948-0398-39549129E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53CE7-F9AC-603B-2FF8-DA80A2B8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370E6-929C-5073-4FE2-64C5034F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55CE9-D3F5-C067-F9B7-443B58FA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00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A7B5-B60A-18E1-3DEA-19236464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15352-C36F-7C1B-1BEB-88A7902B2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528A5-244E-87D2-F2AF-4DD18C10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725D9-1549-2665-309E-3C351342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2B62D-B485-2385-8E0F-E49EC1AB5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8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EFFB7-7E7A-1180-A431-F4D5D8102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2E9CC-0CF4-A885-B510-8BE97449E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85CD2-2B15-9B4A-8307-95F7DFD6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A44F0-6905-C060-86D0-B675F247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966DC-4173-FEB7-C7C3-9CE32459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7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90989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50F1-E1B6-4AA0-0BA5-FE8C7F29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F01C-4BDF-FA9C-5575-2FFC91A10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EF60-122D-A462-46A3-270106BE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224F9-208D-9D6E-0808-96B5FADF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B4593-217B-F2D1-9A78-D2888BAE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1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5647-0102-0E32-B30F-A5C53518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AB7A3-3253-435E-3391-4F7348825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E39C-6789-CA36-AD4C-ED167396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69458-03F2-B66D-F8C2-1CEB9BC7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66A4F-98EC-7927-DEDE-2469D41F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29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33E2-74A3-91B1-F07B-10BBB673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312B-C8AB-4998-4D29-156996E83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371FB-1D55-FAD1-33F4-5F5FAB804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A6D1F-1A72-9BF1-DD74-3C85570E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CDAE1-7FC0-A08F-24F9-3A2F011B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204C0-63CC-5E17-724F-AFF37023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C2270-81D1-004F-5EE6-453C967B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BD6A2-1A55-F113-71EC-5F03A401C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9B812-626B-CB24-7679-0166AFBBB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E0F9A-54DD-C9D0-16E5-16D68EA90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AA021-6A59-1276-97E8-AAC682DEE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B4C69-94FB-3653-85E8-23E081883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087EE-265E-271D-E97F-7BDF78DC3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D590E-869B-3C14-8C26-91C53983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AC9E-9117-D8FD-A269-BD36D4F9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94DEA-BB44-ACF5-940B-2BDF483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1BDE2-00CA-073A-7C2B-FB9F174B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0EB81-6ACE-DC42-E126-75A3C8C9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BE2127-ABCF-DF24-4B0D-4039733A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CA17B-3276-7AEF-DBCA-D85B13C5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4D521-1811-C3CF-2EC9-E7259A1A8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681-1902-8834-6AF3-F9529892D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DC90-AC8D-0830-FB56-CC2587048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EBF-6A3D-B667-599C-9BA6A8B01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0634C-28AB-5678-3D12-5CEBED4DB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89C51-38ED-19C5-6296-5436557B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0F85A-9A4A-C408-105C-C249147F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1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B5FE-D0C4-3689-C73C-3CA890C0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E1670A-204A-ABFF-0987-5304F1E44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9B640-06B1-188D-C1D8-EBFD05CAB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87932-8597-7166-B3FA-454A84B0E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629E3-330C-9E1C-3932-17B97ED8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4CA8F-4390-645F-8023-39D45B76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5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340449-A1DD-8273-FDB7-7632748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15530-0DD2-16A6-8D7E-A6ABB96B6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54EFF-EAE2-8366-33C3-2D968C9AB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413A9E-5D8A-4CF3-85BA-4C085C69A8F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6E0FC-5D29-8936-3996-B635A0ABE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D6C10-4092-EEE3-7FFC-5B10909F6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ADC9BA-0E4E-482C-A9E7-74362448E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1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customXml" Target="../ink/ink41.xml"/><Relationship Id="rId7" Type="http://schemas.openxmlformats.org/officeDocument/2006/relationships/customXml" Target="../ink/ink44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3.xml"/><Relationship Id="rId11" Type="http://schemas.openxmlformats.org/officeDocument/2006/relationships/image" Target="../media/image16.png"/><Relationship Id="rId5" Type="http://schemas.openxmlformats.org/officeDocument/2006/relationships/customXml" Target="../ink/ink42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3" Type="http://schemas.openxmlformats.org/officeDocument/2006/relationships/customXml" Target="../ink/ink46.xml"/><Relationship Id="rId7" Type="http://schemas.openxmlformats.org/officeDocument/2006/relationships/customXml" Target="../ink/ink4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8.xml"/><Relationship Id="rId11" Type="http://schemas.openxmlformats.org/officeDocument/2006/relationships/image" Target="../media/image18.jpeg"/><Relationship Id="rId5" Type="http://schemas.openxmlformats.org/officeDocument/2006/relationships/customXml" Target="../ink/ink47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3" Type="http://schemas.openxmlformats.org/officeDocument/2006/relationships/customXml" Target="../ink/ink51.xml"/><Relationship Id="rId7" Type="http://schemas.openxmlformats.org/officeDocument/2006/relationships/customXml" Target="../ink/ink5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3.xml"/><Relationship Id="rId11" Type="http://schemas.openxmlformats.org/officeDocument/2006/relationships/image" Target="../media/image19.png"/><Relationship Id="rId5" Type="http://schemas.openxmlformats.org/officeDocument/2006/relationships/customXml" Target="../ink/ink52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customXml" Target="../ink/ink56.xml"/><Relationship Id="rId7" Type="http://schemas.openxmlformats.org/officeDocument/2006/relationships/customXml" Target="../ink/ink59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8.xml"/><Relationship Id="rId11" Type="http://schemas.openxmlformats.org/officeDocument/2006/relationships/image" Target="../media/image20.png"/><Relationship Id="rId5" Type="http://schemas.openxmlformats.org/officeDocument/2006/relationships/customXml" Target="../ink/ink57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customXml" Target="../ink/ink61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3.xml"/><Relationship Id="rId5" Type="http://schemas.openxmlformats.org/officeDocument/2006/relationships/customXml" Target="../ink/ink62.xml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3" Type="http://schemas.openxmlformats.org/officeDocument/2006/relationships/customXml" Target="../ink/ink64.xml"/><Relationship Id="rId7" Type="http://schemas.openxmlformats.org/officeDocument/2006/relationships/customXml" Target="../ink/ink6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6.xml"/><Relationship Id="rId11" Type="http://schemas.openxmlformats.org/officeDocument/2006/relationships/image" Target="../media/image25.png"/><Relationship Id="rId5" Type="http://schemas.openxmlformats.org/officeDocument/2006/relationships/customXml" Target="../ink/ink65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3" Type="http://schemas.openxmlformats.org/officeDocument/2006/relationships/customXml" Target="../ink/ink69.xml"/><Relationship Id="rId7" Type="http://schemas.openxmlformats.org/officeDocument/2006/relationships/customXml" Target="../ink/ink7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1.xml"/><Relationship Id="rId11" Type="http://schemas.openxmlformats.org/officeDocument/2006/relationships/image" Target="../media/image26.png"/><Relationship Id="rId5" Type="http://schemas.openxmlformats.org/officeDocument/2006/relationships/customXml" Target="../ink/ink70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3" Type="http://schemas.openxmlformats.org/officeDocument/2006/relationships/customXml" Target="../ink/ink74.xml"/><Relationship Id="rId7" Type="http://schemas.openxmlformats.org/officeDocument/2006/relationships/customXml" Target="../ink/ink7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6.xml"/><Relationship Id="rId11" Type="http://schemas.openxmlformats.org/officeDocument/2006/relationships/image" Target="../media/image27.png"/><Relationship Id="rId5" Type="http://schemas.openxmlformats.org/officeDocument/2006/relationships/customXml" Target="../ink/ink75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3" Type="http://schemas.openxmlformats.org/officeDocument/2006/relationships/customXml" Target="../ink/ink79.xml"/><Relationship Id="rId7" Type="http://schemas.openxmlformats.org/officeDocument/2006/relationships/customXml" Target="../ink/ink8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81.xml"/><Relationship Id="rId11" Type="http://schemas.openxmlformats.org/officeDocument/2006/relationships/image" Target="../media/image28.png"/><Relationship Id="rId5" Type="http://schemas.openxmlformats.org/officeDocument/2006/relationships/customXml" Target="../ink/ink80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13" Type="http://schemas.openxmlformats.org/officeDocument/2006/relationships/image" Target="../media/image31.png"/><Relationship Id="rId3" Type="http://schemas.openxmlformats.org/officeDocument/2006/relationships/customXml" Target="../ink/ink84.xml"/><Relationship Id="rId7" Type="http://schemas.openxmlformats.org/officeDocument/2006/relationships/customXml" Target="../ink/ink87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86.xml"/><Relationship Id="rId11" Type="http://schemas.openxmlformats.org/officeDocument/2006/relationships/image" Target="../media/image29.png"/><Relationship Id="rId5" Type="http://schemas.openxmlformats.org/officeDocument/2006/relationships/customXml" Target="../ink/ink85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1.png"/><Relationship Id="rId5" Type="http://schemas.openxmlformats.org/officeDocument/2006/relationships/image" Target="../media/image23.png"/><Relationship Id="rId10" Type="http://schemas.openxmlformats.org/officeDocument/2006/relationships/image" Target="../media/image2.png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.xml"/><Relationship Id="rId3" Type="http://schemas.openxmlformats.org/officeDocument/2006/relationships/customXml" Target="../ink/ink89.xml"/><Relationship Id="rId7" Type="http://schemas.openxmlformats.org/officeDocument/2006/relationships/customXml" Target="../ink/ink9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91.xml"/><Relationship Id="rId11" Type="http://schemas.openxmlformats.org/officeDocument/2006/relationships/image" Target="../media/image32.png"/><Relationship Id="rId5" Type="http://schemas.openxmlformats.org/officeDocument/2006/relationships/customXml" Target="../ink/ink90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13" Type="http://schemas.openxmlformats.org/officeDocument/2006/relationships/image" Target="../media/image1.png"/><Relationship Id="rId3" Type="http://schemas.openxmlformats.org/officeDocument/2006/relationships/customXml" Target="../ink/ink94.xml"/><Relationship Id="rId7" Type="http://schemas.openxmlformats.org/officeDocument/2006/relationships/customXml" Target="../ink/ink97.xm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96.xml"/><Relationship Id="rId11" Type="http://schemas.openxmlformats.org/officeDocument/2006/relationships/image" Target="../media/image210.png"/><Relationship Id="rId5" Type="http://schemas.openxmlformats.org/officeDocument/2006/relationships/customXml" Target="../ink/ink95.xml"/><Relationship Id="rId4" Type="http://schemas.openxmlformats.org/officeDocument/2006/relationships/image" Target="../media/image190.png"/><Relationship Id="rId9" Type="http://schemas.openxmlformats.org/officeDocument/2006/relationships/customXml" Target="../ink/ink99.xml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3" Type="http://schemas.openxmlformats.org/officeDocument/2006/relationships/customXml" Target="../ink/ink100.xml"/><Relationship Id="rId7" Type="http://schemas.openxmlformats.org/officeDocument/2006/relationships/customXml" Target="../ink/ink103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02.xml"/><Relationship Id="rId11" Type="http://schemas.openxmlformats.org/officeDocument/2006/relationships/image" Target="../media/image34.png"/><Relationship Id="rId5" Type="http://schemas.openxmlformats.org/officeDocument/2006/relationships/customXml" Target="../ink/ink101.xml"/><Relationship Id="rId10" Type="http://schemas.openxmlformats.org/officeDocument/2006/relationships/image" Target="../media/image1.png"/><Relationship Id="rId4" Type="http://schemas.openxmlformats.org/officeDocument/2006/relationships/image" Target="../media/image190.png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3" Type="http://schemas.openxmlformats.org/officeDocument/2006/relationships/customXml" Target="../ink/ink105.xml"/><Relationship Id="rId7" Type="http://schemas.openxmlformats.org/officeDocument/2006/relationships/customXml" Target="../ink/ink108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07.xml"/><Relationship Id="rId11" Type="http://schemas.openxmlformats.org/officeDocument/2006/relationships/image" Target="../media/image36.png"/><Relationship Id="rId5" Type="http://schemas.openxmlformats.org/officeDocument/2006/relationships/customXml" Target="../ink/ink106.xml"/><Relationship Id="rId10" Type="http://schemas.openxmlformats.org/officeDocument/2006/relationships/image" Target="../media/image1.png"/><Relationship Id="rId4" Type="http://schemas.openxmlformats.org/officeDocument/2006/relationships/image" Target="../media/image190.pn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110.xml"/><Relationship Id="rId7" Type="http://schemas.openxmlformats.org/officeDocument/2006/relationships/customXml" Target="../ink/ink11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2.xml"/><Relationship Id="rId11" Type="http://schemas.openxmlformats.org/officeDocument/2006/relationships/image" Target="../media/image39.png"/><Relationship Id="rId5" Type="http://schemas.openxmlformats.org/officeDocument/2006/relationships/customXml" Target="../ink/ink111.xml"/><Relationship Id="rId10" Type="http://schemas.openxmlformats.org/officeDocument/2006/relationships/image" Target="../media/image38.png"/><Relationship Id="rId4" Type="http://schemas.openxmlformats.org/officeDocument/2006/relationships/image" Target="../media/image190.png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114.xml"/><Relationship Id="rId7" Type="http://schemas.openxmlformats.org/officeDocument/2006/relationships/customXml" Target="../ink/ink1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6.xml"/><Relationship Id="rId5" Type="http://schemas.openxmlformats.org/officeDocument/2006/relationships/customXml" Target="../ink/ink115.xml"/><Relationship Id="rId10" Type="http://schemas.openxmlformats.org/officeDocument/2006/relationships/image" Target="../media/image40.png"/><Relationship Id="rId4" Type="http://schemas.openxmlformats.org/officeDocument/2006/relationships/image" Target="../media/image190.png"/><Relationship Id="rId9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118.xml"/><Relationship Id="rId7" Type="http://schemas.openxmlformats.org/officeDocument/2006/relationships/customXml" Target="../ink/ink12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0.xml"/><Relationship Id="rId5" Type="http://schemas.openxmlformats.org/officeDocument/2006/relationships/customXml" Target="../ink/ink119.xml"/><Relationship Id="rId10" Type="http://schemas.openxmlformats.org/officeDocument/2006/relationships/image" Target="../media/image41.png"/><Relationship Id="rId4" Type="http://schemas.openxmlformats.org/officeDocument/2006/relationships/image" Target="../media/image190.png"/><Relationship Id="rId9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122.xml"/><Relationship Id="rId7" Type="http://schemas.openxmlformats.org/officeDocument/2006/relationships/customXml" Target="../ink/ink1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4.xml"/><Relationship Id="rId5" Type="http://schemas.openxmlformats.org/officeDocument/2006/relationships/customXml" Target="../ink/ink123.xml"/><Relationship Id="rId10" Type="http://schemas.openxmlformats.org/officeDocument/2006/relationships/image" Target="../media/image1.png"/><Relationship Id="rId4" Type="http://schemas.openxmlformats.org/officeDocument/2006/relationships/image" Target="../media/image190.png"/><Relationship Id="rId9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126.xml"/><Relationship Id="rId7" Type="http://schemas.openxmlformats.org/officeDocument/2006/relationships/customXml" Target="../ink/ink12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8.xml"/><Relationship Id="rId5" Type="http://schemas.openxmlformats.org/officeDocument/2006/relationships/customXml" Target="../ink/ink127.xml"/><Relationship Id="rId10" Type="http://schemas.openxmlformats.org/officeDocument/2006/relationships/image" Target="../media/image1.png"/><Relationship Id="rId4" Type="http://schemas.openxmlformats.org/officeDocument/2006/relationships/image" Target="../media/image190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130.xml"/><Relationship Id="rId7" Type="http://schemas.openxmlformats.org/officeDocument/2006/relationships/customXml" Target="../ink/ink13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32.xml"/><Relationship Id="rId11" Type="http://schemas.openxmlformats.org/officeDocument/2006/relationships/image" Target="../media/image1.png"/><Relationship Id="rId5" Type="http://schemas.openxmlformats.org/officeDocument/2006/relationships/customXml" Target="../ink/ink131.xml"/><Relationship Id="rId10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customXml" Target="../ink/ink6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8.xml"/><Relationship Id="rId11" Type="http://schemas.openxmlformats.org/officeDocument/2006/relationships/image" Target="../media/image4.jpeg"/><Relationship Id="rId5" Type="http://schemas.openxmlformats.org/officeDocument/2006/relationships/customXml" Target="../ink/ink7.xml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134.xml"/><Relationship Id="rId7" Type="http://schemas.openxmlformats.org/officeDocument/2006/relationships/customXml" Target="../ink/ink13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36.xml"/><Relationship Id="rId11" Type="http://schemas.openxmlformats.org/officeDocument/2006/relationships/image" Target="../media/image47.gif"/><Relationship Id="rId5" Type="http://schemas.openxmlformats.org/officeDocument/2006/relationships/customXml" Target="../ink/ink135.xml"/><Relationship Id="rId10" Type="http://schemas.openxmlformats.org/officeDocument/2006/relationships/image" Target="../media/image46.gif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0.xml"/><Relationship Id="rId13" Type="http://schemas.openxmlformats.org/officeDocument/2006/relationships/image" Target="../media/image49.png"/><Relationship Id="rId3" Type="http://schemas.openxmlformats.org/officeDocument/2006/relationships/customXml" Target="../ink/ink138.xml"/><Relationship Id="rId7" Type="http://schemas.openxmlformats.org/officeDocument/2006/relationships/customXml" Target="../ink/ink139.xm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0.png"/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9" Type="http://schemas.openxmlformats.org/officeDocument/2006/relationships/customXml" Target="../ink/ink14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142.xml"/><Relationship Id="rId7" Type="http://schemas.openxmlformats.org/officeDocument/2006/relationships/customXml" Target="../ink/ink14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4.xml"/><Relationship Id="rId11" Type="http://schemas.openxmlformats.org/officeDocument/2006/relationships/image" Target="../media/image51.png"/><Relationship Id="rId5" Type="http://schemas.openxmlformats.org/officeDocument/2006/relationships/customXml" Target="../ink/ink143.xml"/><Relationship Id="rId10" Type="http://schemas.openxmlformats.org/officeDocument/2006/relationships/image" Target="../media/image50.gif"/><Relationship Id="rId4" Type="http://schemas.openxmlformats.org/officeDocument/2006/relationships/image" Target="../media/image380.png"/><Relationship Id="rId9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customXml" Target="../ink/ink146.xml"/><Relationship Id="rId7" Type="http://schemas.openxmlformats.org/officeDocument/2006/relationships/customXml" Target="../ink/ink14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8.xml"/><Relationship Id="rId5" Type="http://schemas.openxmlformats.org/officeDocument/2006/relationships/customXml" Target="../ink/ink147.xml"/><Relationship Id="rId4" Type="http://schemas.openxmlformats.org/officeDocument/2006/relationships/image" Target="../media/image380.png"/><Relationship Id="rId9" Type="http://schemas.openxmlformats.org/officeDocument/2006/relationships/image" Target="../media/image52.gi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customXml" Target="../ink/ink150.xml"/><Relationship Id="rId7" Type="http://schemas.openxmlformats.org/officeDocument/2006/relationships/customXml" Target="../ink/ink15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52.xml"/><Relationship Id="rId5" Type="http://schemas.openxmlformats.org/officeDocument/2006/relationships/customXml" Target="../ink/ink151.xml"/><Relationship Id="rId4" Type="http://schemas.openxmlformats.org/officeDocument/2006/relationships/image" Target="../media/image380.png"/><Relationship Id="rId9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customXml" Target="../ink/ink11.xml"/><Relationship Id="rId7" Type="http://schemas.openxmlformats.org/officeDocument/2006/relationships/customXml" Target="../ink/ink14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3.xml"/><Relationship Id="rId11" Type="http://schemas.openxmlformats.org/officeDocument/2006/relationships/image" Target="../media/image5.png"/><Relationship Id="rId5" Type="http://schemas.openxmlformats.org/officeDocument/2006/relationships/customXml" Target="../ink/ink12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customXml" Target="../ink/ink16.xml"/><Relationship Id="rId7" Type="http://schemas.openxmlformats.org/officeDocument/2006/relationships/customXml" Target="../ink/ink19.xml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8.xml"/><Relationship Id="rId11" Type="http://schemas.openxmlformats.org/officeDocument/2006/relationships/image" Target="../media/image7.png"/><Relationship Id="rId5" Type="http://schemas.openxmlformats.org/officeDocument/2006/relationships/customXml" Target="../ink/ink17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customXml" Target="../ink/ink21.xml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3.xml"/><Relationship Id="rId11" Type="http://schemas.openxmlformats.org/officeDocument/2006/relationships/image" Target="../media/image9.png"/><Relationship Id="rId5" Type="http://schemas.openxmlformats.org/officeDocument/2006/relationships/customXml" Target="../ink/ink22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12.jpeg"/><Relationship Id="rId3" Type="http://schemas.openxmlformats.org/officeDocument/2006/relationships/customXml" Target="../ink/ink26.xml"/><Relationship Id="rId7" Type="http://schemas.openxmlformats.org/officeDocument/2006/relationships/customXml" Target="../ink/ink29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8.xml"/><Relationship Id="rId11" Type="http://schemas.openxmlformats.org/officeDocument/2006/relationships/image" Target="../media/image10.png"/><Relationship Id="rId5" Type="http://schemas.openxmlformats.org/officeDocument/2006/relationships/customXml" Target="../ink/ink27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customXml" Target="../ink/ink31.xml"/><Relationship Id="rId7" Type="http://schemas.openxmlformats.org/officeDocument/2006/relationships/customXml" Target="../ink/ink34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3.xml"/><Relationship Id="rId11" Type="http://schemas.openxmlformats.org/officeDocument/2006/relationships/image" Target="../media/image13.png"/><Relationship Id="rId5" Type="http://schemas.openxmlformats.org/officeDocument/2006/relationships/customXml" Target="../ink/ink32.xml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customXml" Target="../ink/ink36.xml"/><Relationship Id="rId7" Type="http://schemas.openxmlformats.org/officeDocument/2006/relationships/customXml" Target="../ink/ink3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8.xml"/><Relationship Id="rId11" Type="http://schemas.openxmlformats.org/officeDocument/2006/relationships/image" Target="../media/image15.png"/><Relationship Id="rId5" Type="http://schemas.openxmlformats.org/officeDocument/2006/relationships/customXml" Target="../ink/ink37.xml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EDCE-8231-BAFC-EC27-E6763EF72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7592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В</a:t>
            </a:r>
            <a:r>
              <a:rPr lang="ru-RU" dirty="0"/>
              <a:t>ведение в </a:t>
            </a:r>
            <a:r>
              <a:rPr lang="ru-RU" dirty="0" err="1"/>
              <a:t>N</a:t>
            </a:r>
            <a:r>
              <a:rPr lang="en-US" dirty="0"/>
              <a:t>LP</a:t>
            </a:r>
          </a:p>
        </p:txBody>
      </p:sp>
      <p:pic>
        <p:nvPicPr>
          <p:cNvPr id="3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AA4B48A-21EB-7022-3AB2-6B49F49B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3264" cy="26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3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Bag of words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622159F4-513A-D80A-B51D-833C9D8A1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579F44B-490C-8EC7-8334-7473AB00C0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8194" name="Picture 2" descr="NLP: Bag of Words. The Bag of Words (BoW) model is a… | by Nachi Keta |  Medium">
            <a:extLst>
              <a:ext uri="{FF2B5EF4-FFF2-40B4-BE49-F238E27FC236}">
                <a16:creationId xmlns:a16="http://schemas.microsoft.com/office/drawing/2014/main" id="{A33F0AF4-8018-F2F8-EFAA-9CAD173B0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1016000"/>
            <a:ext cx="83947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5D49C9-9890-94ED-4FAA-B67CB046C7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453" y="4890537"/>
            <a:ext cx="1890112" cy="1902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A3DAE1-4FBA-ED8A-6A61-501F6A0A8A39}"/>
              </a:ext>
            </a:extLst>
          </p:cNvPr>
          <p:cNvSpPr txBox="1"/>
          <p:nvPr/>
        </p:nvSpPr>
        <p:spPr>
          <a:xfrm>
            <a:off x="2127565" y="5703500"/>
            <a:ext cx="306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П</a:t>
            </a:r>
            <a:r>
              <a:rPr lang="ru-RU" sz="1200" i="1" dirty="0" err="1"/>
              <a:t>одробнее</a:t>
            </a:r>
            <a:r>
              <a:rPr lang="ru-RU" sz="1200" i="1" dirty="0"/>
              <a:t> про векторизацию текстов</a:t>
            </a:r>
          </a:p>
        </p:txBody>
      </p:sp>
    </p:spTree>
    <p:extLst>
      <p:ext uri="{BB962C8B-B14F-4D97-AF65-F5344CB8AC3E}">
        <p14:creationId xmlns:p14="http://schemas.microsoft.com/office/powerpoint/2010/main" val="4281034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Literally </a:t>
            </a:r>
            <a:r>
              <a:rPr lang="ru-RU" dirty="0"/>
              <a:t>Сумка слов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ACF34828-1D30-FB3E-CA8D-6F7743FC16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12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DFB0F47-85C5-E18E-5F32-47146886C3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9218" name="Picture 2" descr="Bag Of Words Model">
            <a:extLst>
              <a:ext uri="{FF2B5EF4-FFF2-40B4-BE49-F238E27FC236}">
                <a16:creationId xmlns:a16="http://schemas.microsoft.com/office/drawing/2014/main" id="{FACE07AF-1BD3-FBAC-E0CA-42833202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6" y="1285638"/>
            <a:ext cx="6791987" cy="509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78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TF-IDF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7F8FA6D-A521-1125-9438-0B5442538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11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E46FFF0-C749-77E8-A99E-B9FE1D869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10242" name="Picture 2" descr="Demystify TF-IDF in Indexing and Ranking | by Ted Mei | Medium">
            <a:extLst>
              <a:ext uri="{FF2B5EF4-FFF2-40B4-BE49-F238E27FC236}">
                <a16:creationId xmlns:a16="http://schemas.microsoft.com/office/drawing/2014/main" id="{EF67D979-B9C2-3F12-C142-88C03152C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" y="1401762"/>
            <a:ext cx="12192000" cy="405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TF-IDF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9C33E243-3910-752A-6B23-051D0A643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11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23BC37E-F0C7-D72D-0AC9-3F8AE4B964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D207FCD-5D5A-1779-1644-50FF779F40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762" y="1033180"/>
            <a:ext cx="6565900" cy="18796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6225EA-0A94-94DB-27ED-92815BCE10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3497" y="2503922"/>
            <a:ext cx="7772400" cy="406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8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307575F9-0DA3-5C91-3A1E-848752865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9D77C03-E94F-212A-8792-3BFACFCA5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680BEC2D-708F-52FD-BCA7-899544C51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38" y="320832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spc="-25" dirty="0"/>
              <a:t>Na</a:t>
            </a:r>
            <a:r>
              <a:rPr lang="ru-RU" spc="-25" dirty="0" err="1"/>
              <a:t>i</a:t>
            </a:r>
            <a:r>
              <a:rPr lang="en-US" spc="-25" dirty="0" err="1"/>
              <a:t>ve</a:t>
            </a:r>
            <a:r>
              <a:rPr lang="en-US" spc="-25" dirty="0"/>
              <a:t> Bayes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B40D8A-4267-F213-864C-C7014BD32C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438" y="968768"/>
            <a:ext cx="5663227" cy="18303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E93C56-EF88-F266-4DC0-2E6A2EACCC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7437" y="2913615"/>
            <a:ext cx="5663227" cy="362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5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N-</a:t>
            </a:r>
            <a:r>
              <a:rPr lang="en-US" dirty="0" err="1"/>
              <a:t>г</a:t>
            </a:r>
            <a:r>
              <a:rPr lang="ru-RU" dirty="0" err="1"/>
              <a:t>раммы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B5BA479C-7BAE-6C2B-E13A-19DF4A72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E0ABCC8-BA8E-2377-81FF-9D78AC8F2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11266" name="Picture 2" descr="N-grams in NLP. N-grams, a fundamental concept in NLP… | by Abhishek Jain |  Medium">
            <a:extLst>
              <a:ext uri="{FF2B5EF4-FFF2-40B4-BE49-F238E27FC236}">
                <a16:creationId xmlns:a16="http://schemas.microsoft.com/office/drawing/2014/main" id="{A1A9BAEE-BA4F-2714-0478-BB9E5CE8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1356636"/>
            <a:ext cx="88265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68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dirty="0" err="1"/>
              <a:t>W</a:t>
            </a:r>
            <a:r>
              <a:rPr lang="en-US" dirty="0"/>
              <a:t>ord2Vec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F548E198-7430-0932-E3B6-ADC98A0AE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3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E1E2B82-9F36-CF01-E9AD-CB599BD0A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12290" name="Picture 2" descr="Выходное изображение">
            <a:extLst>
              <a:ext uri="{FF2B5EF4-FFF2-40B4-BE49-F238E27FC236}">
                <a16:creationId xmlns:a16="http://schemas.microsoft.com/office/drawing/2014/main" id="{0B11DDAD-8E22-E921-849F-52BD86E5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49" y="1340965"/>
            <a:ext cx="5915902" cy="487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56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CBOW / Skip-gram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0E6D290-BDAF-C556-476B-72C9A5D9A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3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F8F0FF0-EF78-12FA-59E8-D0A4F3D47A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13314" name="Picture 2" descr="You Can't Understand ChatGPT If You Don't Understand Word2Vec —  Step-by-Step Code with Intuitions | by Dr. Ernesto Lee | Medium">
            <a:extLst>
              <a:ext uri="{FF2B5EF4-FFF2-40B4-BE49-F238E27FC236}">
                <a16:creationId xmlns:a16="http://schemas.microsoft.com/office/drawing/2014/main" id="{2BE6F766-C811-E0D4-7448-8774EE9D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289363"/>
            <a:ext cx="8610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18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dirty="0"/>
              <a:t>Наконец-то появился смысл…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E1957341-6222-5615-7562-50F92A79F3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12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41538C8-ED49-99C9-1CC7-05CFD3ECD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14338" name="Picture 2" descr="Word2Vec For Word Embeddings -A Beginner's Guide">
            <a:extLst>
              <a:ext uri="{FF2B5EF4-FFF2-40B4-BE49-F238E27FC236}">
                <a16:creationId xmlns:a16="http://schemas.microsoft.com/office/drawing/2014/main" id="{5B820919-75E2-5489-317C-53497697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571" y="1488547"/>
            <a:ext cx="5492858" cy="468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35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E1ED38FE-BB0C-E0FE-368A-4173E266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>
            <a:extLst>
              <a:ext uri="{FF2B5EF4-FFF2-40B4-BE49-F238E27FC236}">
                <a16:creationId xmlns:a16="http://schemas.microsoft.com/office/drawing/2014/main" id="{55334C87-06B8-54D6-DFF0-A11B20FDF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dirty="0"/>
              <a:t>А как оптимизировать?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462C08C-32B1-C4CA-7B74-AC500D31C24B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E5C27C79-4F75-3619-4010-9CA80481959B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181B35D5-C8B2-D280-6274-CF3865F75E0F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FC7E397-D3B2-879F-4E69-36660F26B57C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3DDF921A-E21B-9629-AED5-330663A3FF53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3440D722-56C4-7C8E-55C1-2A5E62BFE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12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808DE68-D319-D163-6201-E8C55752FC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D58A91-B4D1-BBBF-6C49-D81C76BB14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080" y="3195882"/>
            <a:ext cx="2321223" cy="5056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5130E9-54FE-1508-FE9C-74FBDE8947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080" y="4550623"/>
            <a:ext cx="6795969" cy="6693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EAA016-113C-43D4-08DD-56DC628ABC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2570" y="1677456"/>
            <a:ext cx="3163959" cy="6692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6F5C76-F9D9-3B8B-1D08-4B4EC02596E3}"/>
              </a:ext>
            </a:extLst>
          </p:cNvPr>
          <p:cNvSpPr txBox="1"/>
          <p:nvPr/>
        </p:nvSpPr>
        <p:spPr>
          <a:xfrm>
            <a:off x="4186237" y="1818010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err="1"/>
              <a:t>S</a:t>
            </a:r>
            <a:r>
              <a:rPr lang="en-US" i="1" dirty="0" err="1"/>
              <a:t>oftmax</a:t>
            </a:r>
            <a:endParaRPr lang="ru-RU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AF518-7180-E99E-6490-532BED4CAAEF}"/>
              </a:ext>
            </a:extLst>
          </p:cNvPr>
          <p:cNvSpPr txBox="1"/>
          <p:nvPr/>
        </p:nvSpPr>
        <p:spPr>
          <a:xfrm>
            <a:off x="3368865" y="3264022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Стандартная функция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8D93F9-0264-0BA2-DCFB-C567E07BAAA5}"/>
              </a:ext>
            </a:extLst>
          </p:cNvPr>
          <p:cNvSpPr txBox="1"/>
          <p:nvPr/>
        </p:nvSpPr>
        <p:spPr>
          <a:xfrm>
            <a:off x="7969440" y="4660965"/>
            <a:ext cx="203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err="1"/>
              <a:t>N</a:t>
            </a:r>
            <a:r>
              <a:rPr lang="en-US" i="1" dirty="0" err="1"/>
              <a:t>egative</a:t>
            </a:r>
            <a:r>
              <a:rPr lang="en-US" i="1" dirty="0"/>
              <a:t> Sampling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91858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 err="1"/>
              <a:t>П</a:t>
            </a:r>
            <a:r>
              <a:rPr lang="ru-RU" dirty="0" err="1"/>
              <a:t>роблематика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50990" y="294052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576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83505" y="451733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0420" y="127317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479FD8C6-6300-48B2-549F-ABFEAFC8A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5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92DCDAD-D659-0306-FE1A-7749FBA723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1030" name="Picture 6" descr="Benefits of Natural Language Processing for the Supply Chain | Blume Global">
            <a:extLst>
              <a:ext uri="{FF2B5EF4-FFF2-40B4-BE49-F238E27FC236}">
                <a16:creationId xmlns:a16="http://schemas.microsoft.com/office/drawing/2014/main" id="{B3618778-FD27-6578-6EB5-CA5ABBD49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79" y="1180132"/>
            <a:ext cx="8087841" cy="539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 err="1"/>
              <a:t>GloVe</a:t>
            </a:r>
            <a:r>
              <a:rPr lang="en-US" dirty="0"/>
              <a:t> </a:t>
            </a:r>
            <a:r>
              <a:rPr lang="ru-RU" dirty="0"/>
              <a:t>бесконечности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568CA2C-DD39-C700-6396-4DC4D90E01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15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C0D7C6D-3E0F-7120-2F30-F99582DC08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8FEA6A-53FE-1B80-2F92-760CE64D23A2}"/>
              </a:ext>
            </a:extLst>
          </p:cNvPr>
          <p:cNvSpPr txBox="1"/>
          <p:nvPr/>
        </p:nvSpPr>
        <p:spPr>
          <a:xfrm>
            <a:off x="559438" y="1196415"/>
            <a:ext cx="9818144" cy="184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spcAft>
                <a:spcPts val="450"/>
              </a:spcAft>
            </a:pPr>
            <a:r>
              <a:rPr lang="en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GloVe</a:t>
            </a:r>
            <a:r>
              <a:rPr lang="en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(Global Vectors for Word Representation): </a:t>
            </a:r>
            <a:r>
              <a:rPr lang="ru-RU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Этот метод основан на матрице совместной встречаемости слов в корпусе текстов. </a:t>
            </a:r>
            <a:endParaRPr lang="en-US" b="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spcBef>
                <a:spcPts val="2400"/>
              </a:spcBef>
              <a:spcAft>
                <a:spcPts val="450"/>
              </a:spcAft>
            </a:pPr>
            <a:r>
              <a:rPr lang="en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GloVe</a:t>
            </a:r>
            <a:r>
              <a:rPr lang="en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ru-RU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пытается объединить преимущества двух подходов к моделированию слов: </a:t>
            </a:r>
            <a:r>
              <a:rPr lang="ru-RU" b="0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матричной факторизации </a:t>
            </a:r>
            <a:r>
              <a:rPr lang="ru-RU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предсказательных моделей вроде </a:t>
            </a:r>
            <a:r>
              <a:rPr lang="en" b="0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word2vec</a:t>
            </a:r>
            <a:r>
              <a:rPr lang="en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ru-RU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стремясь к </a:t>
            </a:r>
            <a:r>
              <a:rPr lang="ru-RU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получению более точных векторных представлений</a:t>
            </a:r>
            <a:r>
              <a:rPr lang="ru-RU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29698" name="Picture 2" descr="NLP — Word Embedding &amp; GloVe. BERT is a major milestone in creating… | by  Jonathan Hui | Medium">
            <a:extLst>
              <a:ext uri="{FF2B5EF4-FFF2-40B4-BE49-F238E27FC236}">
                <a16:creationId xmlns:a16="http://schemas.microsoft.com/office/drawing/2014/main" id="{A22FC877-C64B-B411-5CA3-3FFDDF63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777" y="3073323"/>
            <a:ext cx="6307120" cy="361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416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 err="1"/>
              <a:t>FastText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50403737-2744-C867-5E66-C91CEDB7F429}"/>
                  </a:ext>
                </a:extLst>
              </p14:cNvPr>
              <p14:cNvContentPartPr/>
              <p14:nvPr/>
            </p14:nvContentPartPr>
            <p14:xfrm>
              <a:off x="8305800" y="3938154"/>
              <a:ext cx="17318" cy="17318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50403737-2744-C867-5E66-C91CEDB7F4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39900" y="3072254"/>
                <a:ext cx="1731800" cy="17318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03A5E316-D9C5-990C-168A-DE53425287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3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1F7290F-08E2-4985-A152-077AC19FCE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FC6FF6E1-C9A5-CEFC-4C0E-7934002D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1275772"/>
            <a:ext cx="49657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CAA135-EDA7-2DC9-2A2F-FFB602CA9770}"/>
              </a:ext>
            </a:extLst>
          </p:cNvPr>
          <p:cNvSpPr txBox="1"/>
          <p:nvPr/>
        </p:nvSpPr>
        <p:spPr>
          <a:xfrm>
            <a:off x="2581385" y="4182502"/>
            <a:ext cx="758014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Угловые скобки (&lt; &gt;) обозначают границы слова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</a:t>
            </a:r>
            <a:r>
              <a:rPr lang="en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n-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грамм используется </a:t>
            </a:r>
            <a:r>
              <a:rPr lang="ru-RU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хэширование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чтобы не хранить миллионы уникальных подстрок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Вместо отдельного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эмбеддинга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для каждой </a:t>
            </a:r>
            <a:r>
              <a:rPr lang="en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n-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граммы — хэш-карта в </a:t>
            </a:r>
            <a:r>
              <a:rPr lang="en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 "</a:t>
            </a:r>
            <a:r>
              <a:rPr lang="ru-RU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ведер"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(обычно </a:t>
            </a:r>
            <a:r>
              <a:rPr lang="en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 ≈ 2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млн)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Эмбеддинг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слова = </a:t>
            </a:r>
            <a:r>
              <a:rPr lang="ru-RU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среднее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эмбеддингов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его </a:t>
            </a:r>
            <a:r>
              <a:rPr lang="en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n-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грамм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Коллизии при хэшировании возможны, но это </a:t>
            </a:r>
            <a:r>
              <a:rPr lang="ru-RU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экономит память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</a:t>
            </a:r>
            <a:r>
              <a:rPr lang="ru-RU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ограничивает размер словаря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33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dirty="0" err="1"/>
              <a:t>C</a:t>
            </a:r>
            <a:r>
              <a:rPr lang="en-US" dirty="0"/>
              <a:t>NN?!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2DC2D734-6142-7FF0-3B49-126C99B274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5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CAB20BB-2BF4-9241-2128-275B6435A8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21AEBD5D-249C-8BE0-88EA-3C46DDDCF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14" y="1113739"/>
            <a:ext cx="9424972" cy="380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FFF3C6-968A-46BE-CBEB-499A2D7CDD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083" y="4988836"/>
            <a:ext cx="1666543" cy="1683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82A0E2-95CC-379A-CCA7-3CC2519702E5}"/>
              </a:ext>
            </a:extLst>
          </p:cNvPr>
          <p:cNvSpPr txBox="1"/>
          <p:nvPr/>
        </p:nvSpPr>
        <p:spPr>
          <a:xfrm>
            <a:off x="217487" y="4711837"/>
            <a:ext cx="2037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i="1" dirty="0"/>
              <a:t>Подробнее про </a:t>
            </a:r>
            <a:r>
              <a:rPr lang="en-US" sz="1200" i="1" dirty="0"/>
              <a:t>CNN </a:t>
            </a:r>
            <a:r>
              <a:rPr lang="en-US" sz="1200" i="1" dirty="0" err="1"/>
              <a:t>в</a:t>
            </a:r>
            <a:r>
              <a:rPr lang="ru-RU" sz="1200" i="1" dirty="0"/>
              <a:t> </a:t>
            </a:r>
            <a:r>
              <a:rPr lang="ru-RU" sz="1200" i="1" dirty="0" err="1"/>
              <a:t>N</a:t>
            </a:r>
            <a:r>
              <a:rPr lang="en-US" sz="1200" i="1" dirty="0"/>
              <a:t>LP</a:t>
            </a:r>
            <a:endParaRPr lang="ru-RU" sz="1200" i="1" dirty="0"/>
          </a:p>
        </p:txBody>
      </p:sp>
    </p:spTree>
    <p:extLst>
      <p:ext uri="{BB962C8B-B14F-4D97-AF65-F5344CB8AC3E}">
        <p14:creationId xmlns:p14="http://schemas.microsoft.com/office/powerpoint/2010/main" val="2241332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RNN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56F065E-C381-F0E7-8713-7917C234C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A6E51D6-FF36-AEB3-E089-43E1C2830E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22530" name="Picture 2" descr="Визуализация  работы полносвязной или простейшей нейронной сети">
            <a:extLst>
              <a:ext uri="{FF2B5EF4-FFF2-40B4-BE49-F238E27FC236}">
                <a16:creationId xmlns:a16="http://schemas.microsoft.com/office/drawing/2014/main" id="{B8FC85CF-66B1-8627-798D-CFE2CAD2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60" y="2088060"/>
            <a:ext cx="5831259" cy="276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4A205C7E-D4A5-0CAD-8266-AA65E4392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953" y="1867461"/>
            <a:ext cx="4047537" cy="321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304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RNN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D723A7C-AD69-516A-6D45-F72A8A66F0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5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C59A5DB-E969-C910-C478-303FA4734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DA4B22-66C7-1ADB-19BB-5DCE4E20C0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00" y="5129212"/>
            <a:ext cx="1625025" cy="1608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EB3D3C-2795-F134-2516-B9E488735A7C}"/>
              </a:ext>
            </a:extLst>
          </p:cNvPr>
          <p:cNvSpPr txBox="1"/>
          <p:nvPr/>
        </p:nvSpPr>
        <p:spPr>
          <a:xfrm>
            <a:off x="439658" y="484090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RNN </a:t>
            </a:r>
            <a:r>
              <a:rPr lang="en-US" sz="1200" i="1" dirty="0" err="1"/>
              <a:t>с</a:t>
            </a:r>
            <a:r>
              <a:rPr lang="ru-RU" sz="1200" i="1" dirty="0"/>
              <a:t> нуля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DF4814EC-4367-CB7D-A664-2DE2D7AA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975" y="1048742"/>
            <a:ext cx="6252050" cy="40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1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dirty="0">
                <a:ea typeface="+mj-lt"/>
                <a:cs typeface="+mj-lt"/>
              </a:rPr>
              <a:t>Проблемы </a:t>
            </a:r>
            <a:r>
              <a:rPr lang="ru-RU" dirty="0" err="1">
                <a:ea typeface="+mj-lt"/>
                <a:cs typeface="+mj-lt"/>
              </a:rPr>
              <a:t>R</a:t>
            </a:r>
            <a:r>
              <a:rPr lang="en-US" dirty="0">
                <a:ea typeface="+mj-lt"/>
                <a:cs typeface="+mj-lt"/>
              </a:rPr>
              <a:t>NN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6E4B7FF1-3CB8-4348-8FFF-AD8A7EC33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E00D19B-2465-C749-54D6-A6DFC4816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B0330F39-BDB3-1471-D6E9-02C108B47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681744"/>
            <a:ext cx="101600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56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Vanilla RNN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28AD50A-ED19-03A9-606C-3766A5B91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3431B84-0CF2-0C12-D254-77E4C4DABF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16386" name="Picture 2" descr="rnn/1_rnn.ipynb at master · udeepam/rnn · GitHub">
            <a:extLst>
              <a:ext uri="{FF2B5EF4-FFF2-40B4-BE49-F238E27FC236}">
                <a16:creationId xmlns:a16="http://schemas.microsoft.com/office/drawing/2014/main" id="{F2492FAF-D936-741A-0DBE-D510DD131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1" y="1462410"/>
            <a:ext cx="10205897" cy="388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637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LSTM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6CF958F-6F00-075F-B307-DF11BF931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17410" name="Picture 2" descr="Understanding LSTM: A Deep Dive into its Inner Workings with Code  Walkthrough | by KaNaung | Medium">
            <a:extLst>
              <a:ext uri="{FF2B5EF4-FFF2-40B4-BE49-F238E27FC236}">
                <a16:creationId xmlns:a16="http://schemas.microsoft.com/office/drawing/2014/main" id="{E93524BB-1C53-6E9C-95E9-EC37673A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99" y="839486"/>
            <a:ext cx="6263001" cy="512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A4B8207-4A91-A519-5DEA-F4E35A76D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88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GRU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0CAB299-E90D-51AA-73E2-9C0241B04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18434" name="Picture 2" descr="Gated Recurrent Units (GRU)">
            <a:extLst>
              <a:ext uri="{FF2B5EF4-FFF2-40B4-BE49-F238E27FC236}">
                <a16:creationId xmlns:a16="http://schemas.microsoft.com/office/drawing/2014/main" id="{9F961723-8340-0332-08B2-7890E3D5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703" y="990943"/>
            <a:ext cx="6838593" cy="482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319B808-27CC-47F9-4F25-DE7539BE94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09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C644FC35-D54B-46A2-863F-E74AC9A5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>
            <a:extLst>
              <a:ext uri="{FF2B5EF4-FFF2-40B4-BE49-F238E27FC236}">
                <a16:creationId xmlns:a16="http://schemas.microsoft.com/office/drawing/2014/main" id="{0A3E721E-C352-BFBB-D98A-22B9FCBB5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dirty="0"/>
              <a:t>Подытожим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915B3CB-EF49-6AD7-4E15-C78A829C2CEF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915B3CB-EF49-6AD7-4E15-C78A829C2C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F1DF35AB-0FF3-D085-850B-254460E08015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F1DF35AB-0FF3-D085-850B-254460E08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DC8217ED-1863-DA51-D214-F44C8F9C05A6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DC8217ED-1863-DA51-D214-F44C8F9C05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29A60514-A786-5F7A-13A3-F1323DC27A8B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29A60514-A786-5F7A-13A3-F1323DC27A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B64DD9D7-87B5-A625-C6FF-6379618CFC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434D9C-D78A-0877-C3E5-9AA53524E7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19" y="5214938"/>
            <a:ext cx="1547083" cy="153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0B38D6-E9D2-39E9-0D4E-E40D63ACAD72}"/>
              </a:ext>
            </a:extLst>
          </p:cNvPr>
          <p:cNvSpPr txBox="1"/>
          <p:nvPr/>
        </p:nvSpPr>
        <p:spPr>
          <a:xfrm>
            <a:off x="0" y="4937939"/>
            <a:ext cx="2106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П</a:t>
            </a:r>
            <a:r>
              <a:rPr lang="ru-RU" sz="1200" i="1" dirty="0" err="1"/>
              <a:t>одробнее</a:t>
            </a:r>
            <a:r>
              <a:rPr lang="ru-RU" sz="1200" i="1" dirty="0"/>
              <a:t> про </a:t>
            </a:r>
            <a:r>
              <a:rPr lang="ru-RU" sz="1200" i="1" dirty="0" err="1"/>
              <a:t>L</a:t>
            </a:r>
            <a:r>
              <a:rPr lang="en-US" sz="1200" i="1" dirty="0"/>
              <a:t>STM </a:t>
            </a:r>
            <a:r>
              <a:rPr lang="en-US" sz="1200" i="1" dirty="0" err="1"/>
              <a:t>и</a:t>
            </a:r>
            <a:r>
              <a:rPr lang="ru-RU" sz="1200" i="1" dirty="0"/>
              <a:t> </a:t>
            </a:r>
            <a:r>
              <a:rPr lang="en-US" sz="1200" i="1" dirty="0"/>
              <a:t>GRU</a:t>
            </a:r>
            <a:endParaRPr lang="ru-RU" sz="1200" i="1" dirty="0"/>
          </a:p>
        </p:txBody>
      </p:sp>
      <p:pic>
        <p:nvPicPr>
          <p:cNvPr id="19460" name="Picture 4" descr="RNN, LSTM, and GRU: Why Do We Need Them?">
            <a:extLst>
              <a:ext uri="{FF2B5EF4-FFF2-40B4-BE49-F238E27FC236}">
                <a16:creationId xmlns:a16="http://schemas.microsoft.com/office/drawing/2014/main" id="{EDB2076A-BBB3-D9F2-BCB6-6687B072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78" y="1132921"/>
            <a:ext cx="9070444" cy="262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E06948DC-C403-4D3A-5663-F3F66FD3E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712247"/>
              </p:ext>
            </p:extLst>
          </p:nvPr>
        </p:nvGraphicFramePr>
        <p:xfrm>
          <a:off x="3152569" y="4446952"/>
          <a:ext cx="8759512" cy="1463040"/>
        </p:xfrm>
        <a:graphic>
          <a:graphicData uri="http://schemas.openxmlformats.org/drawingml/2006/table">
            <a:tbl>
              <a:tblPr/>
              <a:tblGrid>
                <a:gridCol w="2189878">
                  <a:extLst>
                    <a:ext uri="{9D8B030D-6E8A-4147-A177-3AD203B41FA5}">
                      <a16:colId xmlns:a16="http://schemas.microsoft.com/office/drawing/2014/main" val="1923153911"/>
                    </a:ext>
                  </a:extLst>
                </a:gridCol>
                <a:gridCol w="2189878">
                  <a:extLst>
                    <a:ext uri="{9D8B030D-6E8A-4147-A177-3AD203B41FA5}">
                      <a16:colId xmlns:a16="http://schemas.microsoft.com/office/drawing/2014/main" val="125881627"/>
                    </a:ext>
                  </a:extLst>
                </a:gridCol>
                <a:gridCol w="2189878">
                  <a:extLst>
                    <a:ext uri="{9D8B030D-6E8A-4147-A177-3AD203B41FA5}">
                      <a16:colId xmlns:a16="http://schemas.microsoft.com/office/drawing/2014/main" val="2160962840"/>
                    </a:ext>
                  </a:extLst>
                </a:gridCol>
                <a:gridCol w="2189878">
                  <a:extLst>
                    <a:ext uri="{9D8B030D-6E8A-4147-A177-3AD203B41FA5}">
                      <a16:colId xmlns:a16="http://schemas.microsoft.com/office/drawing/2014/main" val="21742120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/>
                        <a:t>Модель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Скорость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Качество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Память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25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/>
                        <a:t>RNN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6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/>
                        <a:t>GRU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377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/>
                        <a:t>LSTM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🐢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👍👍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🧠🧠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874220"/>
                  </a:ext>
                </a:extLst>
              </a:tr>
            </a:tbl>
          </a:graphicData>
        </a:graphic>
      </p:graphicFrame>
      <p:pic>
        <p:nvPicPr>
          <p:cNvPr id="11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EDCC793-D653-BB6B-9CE1-E6F1A9677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9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B48C17EB-25F5-F26B-7664-D5E1E699B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>
            <a:extLst>
              <a:ext uri="{FF2B5EF4-FFF2-40B4-BE49-F238E27FC236}">
                <a16:creationId xmlns:a16="http://schemas.microsoft.com/office/drawing/2014/main" id="{E5DC3E22-6A2D-7C9C-0C5F-BC822F497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dirty="0"/>
              <a:t>Контекст решает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3593081D-ED96-432D-7606-AABDC035D6D7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3593081D-ED96-432D-7606-AABDC035D6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542F9B9-1658-D9FB-82FC-F3B54ACB9A34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542F9B9-1658-D9FB-82FC-F3B54ACB9A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70E73DEA-44E5-4036-2F7D-9D1E1991BD75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70E73DEA-44E5-4036-2F7D-9D1E1991BD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79483507-3728-CD61-8059-3CE050C4297D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79483507-3728-CD61-8059-3CE050C429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2141440B-04D1-008C-3B3A-7EC31D7C6B21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2141440B-04D1-008C-3B3A-7EC31D7C6B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F2BE40D-DD2A-24F0-8D6A-C231FD4AB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5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63BA0D6-25CE-D018-E65F-892000486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2050" name="Picture 2" descr="Punctuation saves lives. - Imgflip">
            <a:extLst>
              <a:ext uri="{FF2B5EF4-FFF2-40B4-BE49-F238E27FC236}">
                <a16:creationId xmlns:a16="http://schemas.microsoft.com/office/drawing/2014/main" id="{A09CF2C3-0BAB-51A2-24C5-1FFEA9717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75" y="1922950"/>
            <a:ext cx="5099050" cy="381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870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AF52561D-341A-A8AF-F1E5-FDEFC5DF6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>
            <a:extLst>
              <a:ext uri="{FF2B5EF4-FFF2-40B4-BE49-F238E27FC236}">
                <a16:creationId xmlns:a16="http://schemas.microsoft.com/office/drawing/2014/main" id="{1B5F6A4B-64AF-ECB1-EEE9-9569BBC922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Sequence to sequence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7D1AD87-6914-E2DE-BA7C-D4254750EF55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7D1AD87-6914-E2DE-BA7C-D4254750EF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7D2181E-024C-3AC7-3011-D13BED626FE5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7D2181E-024C-3AC7-3011-D13BED626F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4D26A783-2533-FB60-2B06-4A8A68302356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4D26A783-2533-FB60-2B06-4A8A683023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A9CED27B-2C5F-AAD4-9AA2-07C5090E1A9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A9CED27B-2C5F-AAD4-9AA2-07C5090E1A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AD8470D7-E2A7-7E89-7832-CAFF4EE380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3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8B3387D-8A3C-8231-D76B-FA1DBA3DC3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26626" name="Picture 2" descr="seq2seq_2.mp4 [video-to-gif output image]">
            <a:extLst>
              <a:ext uri="{FF2B5EF4-FFF2-40B4-BE49-F238E27FC236}">
                <a16:creationId xmlns:a16="http://schemas.microsoft.com/office/drawing/2014/main" id="{D3DAF725-F7CB-C0CF-B95A-FE5DAD2B7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26" y="1073778"/>
            <a:ext cx="8856948" cy="265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seq2seq_4.mp4 [video-to-gif output image]">
            <a:extLst>
              <a:ext uri="{FF2B5EF4-FFF2-40B4-BE49-F238E27FC236}">
                <a16:creationId xmlns:a16="http://schemas.microsoft.com/office/drawing/2014/main" id="{FDC7FCFE-AA85-D86D-E0BF-7C920F4A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63" y="3682489"/>
            <a:ext cx="9508474" cy="25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711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Seq2Seq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3A519EB-BFA2-FEED-786B-303CB37BA2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3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63A22C4-9ADC-49CD-5711-7A9A39924A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25602" name="Picture 2" descr="GitHub - sooftware/seq2seq: PyTorch implementation of the RNN-based  sequence-to-sequence architecture.">
            <a:extLst>
              <a:ext uri="{FF2B5EF4-FFF2-40B4-BE49-F238E27FC236}">
                <a16:creationId xmlns:a16="http://schemas.microsoft.com/office/drawing/2014/main" id="{1C951888-87F6-B0D1-0E27-89D3AD5A2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76" y="1262101"/>
            <a:ext cx="9758648" cy="350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A0DA3-981C-E1D4-59E0-4DC17028814C}"/>
              </a:ext>
            </a:extLst>
          </p:cNvPr>
          <p:cNvSpPr txBox="1"/>
          <p:nvPr/>
        </p:nvSpPr>
        <p:spPr>
          <a:xfrm>
            <a:off x="1771650" y="4690230"/>
            <a:ext cx="50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A69B8-7A4A-B0B8-FB4C-CAA63662ECB8}"/>
              </a:ext>
            </a:extLst>
          </p:cNvPr>
          <p:cNvSpPr txBox="1"/>
          <p:nvPr/>
        </p:nvSpPr>
        <p:spPr>
          <a:xfrm>
            <a:off x="2771775" y="4690230"/>
            <a:ext cx="50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F0403C-C437-E9FC-A847-D66035D2092F}"/>
              </a:ext>
            </a:extLst>
          </p:cNvPr>
          <p:cNvSpPr txBox="1"/>
          <p:nvPr/>
        </p:nvSpPr>
        <p:spPr>
          <a:xfrm>
            <a:off x="3615580" y="4690230"/>
            <a:ext cx="106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CB72D-1535-667A-8032-B5DD9D4E5334}"/>
              </a:ext>
            </a:extLst>
          </p:cNvPr>
          <p:cNvSpPr txBox="1"/>
          <p:nvPr/>
        </p:nvSpPr>
        <p:spPr>
          <a:xfrm>
            <a:off x="4775857" y="4690230"/>
            <a:ext cx="85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&lt;EOS&gt;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79C76-81AE-83D5-D00F-F05DB1100B0E}"/>
              </a:ext>
            </a:extLst>
          </p:cNvPr>
          <p:cNvSpPr txBox="1"/>
          <p:nvPr/>
        </p:nvSpPr>
        <p:spPr>
          <a:xfrm>
            <a:off x="6560461" y="469023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&lt;BOS&gt;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FBB41-3BB7-73DE-39FA-31398A6338D0}"/>
              </a:ext>
            </a:extLst>
          </p:cNvPr>
          <p:cNvSpPr txBox="1"/>
          <p:nvPr/>
        </p:nvSpPr>
        <p:spPr>
          <a:xfrm>
            <a:off x="7862340" y="469201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BB435-7178-5828-DA77-B22B9C287212}"/>
              </a:ext>
            </a:extLst>
          </p:cNvPr>
          <p:cNvSpPr txBox="1"/>
          <p:nvPr/>
        </p:nvSpPr>
        <p:spPr>
          <a:xfrm>
            <a:off x="8695977" y="469023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студенты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0957CA0-A885-0C55-723F-A0785FE47315}"/>
              </a:ext>
            </a:extLst>
          </p:cNvPr>
          <p:cNvCxnSpPr/>
          <p:nvPr/>
        </p:nvCxnSpPr>
        <p:spPr>
          <a:xfrm flipV="1">
            <a:off x="1893639" y="4157663"/>
            <a:ext cx="0" cy="53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5CDE733D-5D25-CF96-63E2-DC3C619287A0}"/>
              </a:ext>
            </a:extLst>
          </p:cNvPr>
          <p:cNvCxnSpPr/>
          <p:nvPr/>
        </p:nvCxnSpPr>
        <p:spPr>
          <a:xfrm flipV="1">
            <a:off x="2993776" y="4157663"/>
            <a:ext cx="0" cy="53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EE6445C3-8C61-4699-0DB6-43D6ACC2F418}"/>
              </a:ext>
            </a:extLst>
          </p:cNvPr>
          <p:cNvCxnSpPr/>
          <p:nvPr/>
        </p:nvCxnSpPr>
        <p:spPr>
          <a:xfrm flipV="1">
            <a:off x="4136776" y="4157663"/>
            <a:ext cx="0" cy="53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1D43EB1-9EB3-05FF-04CB-6F595E260A90}"/>
              </a:ext>
            </a:extLst>
          </p:cNvPr>
          <p:cNvCxnSpPr/>
          <p:nvPr/>
        </p:nvCxnSpPr>
        <p:spPr>
          <a:xfrm flipV="1">
            <a:off x="5208339" y="4157663"/>
            <a:ext cx="0" cy="53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15F8FBE-3BFC-0897-6FF4-1F8467302091}"/>
              </a:ext>
            </a:extLst>
          </p:cNvPr>
          <p:cNvCxnSpPr/>
          <p:nvPr/>
        </p:nvCxnSpPr>
        <p:spPr>
          <a:xfrm flipV="1">
            <a:off x="7037139" y="4157663"/>
            <a:ext cx="0" cy="53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DA9E226-B28E-1BB8-BD54-EB9F07146650}"/>
              </a:ext>
            </a:extLst>
          </p:cNvPr>
          <p:cNvCxnSpPr/>
          <p:nvPr/>
        </p:nvCxnSpPr>
        <p:spPr>
          <a:xfrm flipV="1">
            <a:off x="8122989" y="4157663"/>
            <a:ext cx="0" cy="53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A35ACCC-6213-D111-F1C5-61E765824D57}"/>
              </a:ext>
            </a:extLst>
          </p:cNvPr>
          <p:cNvCxnSpPr/>
          <p:nvPr/>
        </p:nvCxnSpPr>
        <p:spPr>
          <a:xfrm flipV="1">
            <a:off x="9208839" y="4157663"/>
            <a:ext cx="0" cy="53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DCAAA7-C580-2486-DB68-71F415CEB6F6}"/>
              </a:ext>
            </a:extLst>
          </p:cNvPr>
          <p:cNvSpPr txBox="1"/>
          <p:nvPr/>
        </p:nvSpPr>
        <p:spPr>
          <a:xfrm>
            <a:off x="6677675" y="1211977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Мы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2895E2-C9FD-8552-8634-0A6081FB2EC3}"/>
              </a:ext>
            </a:extLst>
          </p:cNvPr>
          <p:cNvSpPr txBox="1"/>
          <p:nvPr/>
        </p:nvSpPr>
        <p:spPr>
          <a:xfrm>
            <a:off x="7396383" y="120591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студенты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C6C45-CB03-729A-D367-F59FB583DEFA}"/>
              </a:ext>
            </a:extLst>
          </p:cNvPr>
          <p:cNvSpPr txBox="1"/>
          <p:nvPr/>
        </p:nvSpPr>
        <p:spPr>
          <a:xfrm>
            <a:off x="8736815" y="1205917"/>
            <a:ext cx="85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&lt;</a:t>
            </a:r>
            <a:r>
              <a:rPr lang="en-US" i="1" dirty="0"/>
              <a:t>EOS&gt;</a:t>
            </a:r>
            <a:endParaRPr lang="ru-RU" i="1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FF39793-BCE5-2127-573C-B78CB2B204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2498" y="1739962"/>
            <a:ext cx="1329092" cy="23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53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6240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dirty="0">
                <a:ea typeface="+mj-lt"/>
                <a:cs typeface="+mj-lt"/>
              </a:rPr>
              <a:t>Задача перевода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AFD4A4F8-A203-C998-4CA7-1E6DE8737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11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AAE6C1B-3D7C-4652-310D-EB37A902E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27650" name="Picture 2" descr="seq2seq_6.mp4 [video-to-gif output image]">
            <a:extLst>
              <a:ext uri="{FF2B5EF4-FFF2-40B4-BE49-F238E27FC236}">
                <a16:creationId xmlns:a16="http://schemas.microsoft.com/office/drawing/2014/main" id="{F6619BC2-DEC3-FBD4-5C3A-F69257648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16" y="1048742"/>
            <a:ext cx="9496168" cy="419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BD508EE-B681-7647-1229-FB1157BC0B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708" y="5176232"/>
            <a:ext cx="1663829" cy="1652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527A9-2128-C412-28E0-CE007B83A458}"/>
              </a:ext>
            </a:extLst>
          </p:cNvPr>
          <p:cNvSpPr txBox="1"/>
          <p:nvPr/>
        </p:nvSpPr>
        <p:spPr>
          <a:xfrm>
            <a:off x="273697" y="4961927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П</a:t>
            </a:r>
            <a:r>
              <a:rPr lang="ru-RU" sz="1200" i="1" dirty="0" err="1"/>
              <a:t>одробнее</a:t>
            </a:r>
            <a:r>
              <a:rPr lang="ru-RU" sz="1200" i="1" dirty="0"/>
              <a:t> про </a:t>
            </a:r>
            <a:r>
              <a:rPr lang="en-US" sz="1200" i="1" dirty="0"/>
              <a:t>Seq2Seq</a:t>
            </a:r>
            <a:endParaRPr lang="ru-RU" sz="1200" i="1" dirty="0"/>
          </a:p>
        </p:txBody>
      </p:sp>
    </p:spTree>
    <p:extLst>
      <p:ext uri="{BB962C8B-B14F-4D97-AF65-F5344CB8AC3E}">
        <p14:creationId xmlns:p14="http://schemas.microsoft.com/office/powerpoint/2010/main" val="2253931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303601" y="984144"/>
            <a:ext cx="5584797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dirty="0">
                <a:ea typeface="+mj-lt"/>
                <a:cs typeface="+mj-lt"/>
              </a:rPr>
              <a:t>Спасибо за внимание!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98B6D72-BA28-CABC-3611-DA0B7E7E7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15362" name="Picture 2" descr="Почему у всех домашние коты похожи на воителей а у меня друся:::: | Fandom">
            <a:extLst>
              <a:ext uri="{FF2B5EF4-FFF2-40B4-BE49-F238E27FC236}">
                <a16:creationId xmlns:a16="http://schemas.microsoft.com/office/drawing/2014/main" id="{3E172650-28E6-E870-370B-F293A2D2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25" y="1733357"/>
            <a:ext cx="4625147" cy="448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95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28457C3C-21A2-33BE-E7CD-A77C10B52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>
            <a:extLst>
              <a:ext uri="{FF2B5EF4-FFF2-40B4-BE49-F238E27FC236}">
                <a16:creationId xmlns:a16="http://schemas.microsoft.com/office/drawing/2014/main" id="{BE7591F4-2978-DD2A-3BBE-5003FB74A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3601" y="984144"/>
            <a:ext cx="5584797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19FC7769-D68A-DC9F-3CE9-9551C27D5C44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A1897FB0-C114-42AA-C09D-99F73EC36ADB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7B555496-7AC6-B295-AC6C-68DF0967285F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AD8F6B-9CA4-AD45-B61D-811DFB1B0DE7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3ACBAA4-4579-3D85-CC6A-000F852E1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15364" name="Picture 4" descr="Poor algorithm, you'll be a cute birdie one day : r/ProgrammerHumor">
            <a:extLst>
              <a:ext uri="{FF2B5EF4-FFF2-40B4-BE49-F238E27FC236}">
                <a16:creationId xmlns:a16="http://schemas.microsoft.com/office/drawing/2014/main" id="{D3A4F850-AE90-F1BE-8390-0CFAB8CA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81" y="622300"/>
            <a:ext cx="8128000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5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32221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 err="1"/>
              <a:t>К</a:t>
            </a:r>
            <a:r>
              <a:rPr lang="ru-RU" dirty="0" err="1"/>
              <a:t>ак</a:t>
            </a:r>
            <a:r>
              <a:rPr lang="ru-RU" dirty="0"/>
              <a:t> раньше работали с текстом?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2C13EDC-EA0D-D346-80B4-5A44E328C6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89847"/>
            <a:ext cx="5083481" cy="629081"/>
          </a:xfrm>
          <a:prstGeom prst="rect">
            <a:avLst/>
          </a:prstGeom>
        </p:spPr>
      </p:pic>
      <p:pic>
        <p:nvPicPr>
          <p:cNvPr id="11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4D0A78D-5DAD-327F-F774-33A6E43DB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EE9492-4DB6-4553-A339-0B87FFDB12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020" y="5118100"/>
            <a:ext cx="1563706" cy="1568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39A12F-728B-E0BD-CC13-CC0AC9B86191}"/>
              </a:ext>
            </a:extLst>
          </p:cNvPr>
          <p:cNvSpPr txBox="1"/>
          <p:nvPr/>
        </p:nvSpPr>
        <p:spPr>
          <a:xfrm>
            <a:off x="0" y="4850336"/>
            <a:ext cx="313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0" i="1" dirty="0" err="1">
                <a:effectLst/>
                <a:latin typeface="Fira Sans" panose="020B0503050000020004" pitchFamily="34" charset="0"/>
              </a:rPr>
              <a:t>Rule-based</a:t>
            </a:r>
            <a:r>
              <a:rPr lang="ru-RU" sz="1200" b="0" i="1" dirty="0">
                <a:effectLst/>
                <a:latin typeface="Fira Sans" panose="020B0503050000020004" pitchFamily="34" charset="0"/>
              </a:rPr>
              <a:t> </a:t>
            </a:r>
            <a:r>
              <a:rPr lang="ru-RU" sz="1200" b="0" i="1" dirty="0" err="1">
                <a:effectLst/>
                <a:latin typeface="Fira Sans" panose="020B0503050000020004" pitchFamily="34" charset="0"/>
              </a:rPr>
              <a:t>neural</a:t>
            </a:r>
            <a:r>
              <a:rPr lang="ru-RU" sz="1200" b="0" i="1" dirty="0">
                <a:effectLst/>
                <a:latin typeface="Fira Sans" panose="020B0503050000020004" pitchFamily="34" charset="0"/>
              </a:rPr>
              <a:t> </a:t>
            </a:r>
            <a:r>
              <a:rPr lang="ru-RU" sz="1200" b="0" i="1" dirty="0" err="1">
                <a:effectLst/>
                <a:latin typeface="Fira Sans" panose="020B0503050000020004" pitchFamily="34" charset="0"/>
              </a:rPr>
              <a:t>networks</a:t>
            </a:r>
            <a:endParaRPr lang="ru-RU" sz="1200" b="0" i="1" dirty="0">
              <a:effectLst/>
              <a:latin typeface="Fira Sans" panose="020B05030500000200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713AE5-9FE8-54F8-66DA-619CC7C4F1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6885" y="2292410"/>
            <a:ext cx="8658230" cy="19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3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" dirty="0"/>
              <a:t>Чат-бот прошлого века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F2B3DDA9-C567-DFC5-3C05-1D559E568C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DE63205-F4E8-4422-AE3E-481CE6D7D0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A92775-A132-195D-2F45-716ADCAB1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750" y="5181036"/>
            <a:ext cx="1658110" cy="1658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BCC553-F507-4479-38D9-ADAC525108CB}"/>
              </a:ext>
            </a:extLst>
          </p:cNvPr>
          <p:cNvSpPr txBox="1"/>
          <p:nvPr/>
        </p:nvSpPr>
        <p:spPr>
          <a:xfrm>
            <a:off x="394337" y="4811704"/>
            <a:ext cx="156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ELIZA-bot</a:t>
            </a:r>
            <a:endParaRPr lang="ru-RU" i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2B1CF0-7649-EF64-8FDB-9829933A8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51" y="1304826"/>
            <a:ext cx="7702740" cy="41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6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" dirty="0"/>
              <a:t>Препроцессинг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B6F75807-4C08-266D-F219-E9DBF13C01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8699840-8623-5695-F333-5B3DE54E6A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5124" name="Picture 4" descr="Результат очистки текста">
            <a:extLst>
              <a:ext uri="{FF2B5EF4-FFF2-40B4-BE49-F238E27FC236}">
                <a16:creationId xmlns:a16="http://schemas.microsoft.com/office/drawing/2014/main" id="{A9C7474C-E333-EFFC-3533-89B1B5109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960" y="1125782"/>
            <a:ext cx="8010080" cy="46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60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 err="1"/>
              <a:t>Т</a:t>
            </a:r>
            <a:r>
              <a:rPr lang="ru-RU" dirty="0" err="1"/>
              <a:t>окенизация</a:t>
            </a:r>
            <a:endParaRPr lang="ru" dirty="0" err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3399E259-A4B4-4889-1C08-B9CFE0A7C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3846550-1089-926A-B576-49B53C996E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696AEC-C6A2-1E79-A624-1E2CEA9FA0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774" y="4988835"/>
            <a:ext cx="1716011" cy="1721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586535-E65C-7424-13E5-771F067B4F24}"/>
              </a:ext>
            </a:extLst>
          </p:cNvPr>
          <p:cNvSpPr txBox="1"/>
          <p:nvPr/>
        </p:nvSpPr>
        <p:spPr>
          <a:xfrm>
            <a:off x="147459" y="4690780"/>
            <a:ext cx="2533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Подробнее про </a:t>
            </a:r>
            <a:r>
              <a:rPr lang="ru-RU" sz="1200" i="1" dirty="0" err="1"/>
              <a:t>B</a:t>
            </a:r>
            <a:r>
              <a:rPr lang="en-US" sz="1200" i="1" dirty="0"/>
              <a:t>PE</a:t>
            </a:r>
            <a:endParaRPr lang="ru-RU" sz="1200" i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E8ED46-1566-786D-147A-F954EB7C3B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7565" y="4988835"/>
            <a:ext cx="1721810" cy="1721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2B9D33-806E-6352-90C3-44D4F1384DCD}"/>
              </a:ext>
            </a:extLst>
          </p:cNvPr>
          <p:cNvSpPr txBox="1"/>
          <p:nvPr/>
        </p:nvSpPr>
        <p:spPr>
          <a:xfrm>
            <a:off x="1977240" y="4690780"/>
            <a:ext cx="2533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Подробнее про </a:t>
            </a:r>
            <a:r>
              <a:rPr lang="en-US" sz="1200" i="1" dirty="0" err="1"/>
              <a:t>WordPiece</a:t>
            </a:r>
            <a:endParaRPr lang="ru-RU" sz="1200" i="1" dirty="0"/>
          </a:p>
        </p:txBody>
      </p:sp>
      <p:pic>
        <p:nvPicPr>
          <p:cNvPr id="6146" name="Picture 2" descr="NLP модели без токенизации - Михаил Нефедов (Сбер)">
            <a:extLst>
              <a:ext uri="{FF2B5EF4-FFF2-40B4-BE49-F238E27FC236}">
                <a16:creationId xmlns:a16="http://schemas.microsoft.com/office/drawing/2014/main" id="{804EE4EB-377D-F217-FD09-1CE31CDD1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97" y="1259335"/>
            <a:ext cx="5783606" cy="32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93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08EDE873-CD62-81B4-533F-0BC8C783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>
            <a:extLst>
              <a:ext uri="{FF2B5EF4-FFF2-40B4-BE49-F238E27FC236}">
                <a16:creationId xmlns:a16="http://schemas.microsoft.com/office/drawing/2014/main" id="{A59119DA-6312-3CD9-7732-C7B975D351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dirty="0"/>
              <a:t>Остальной </a:t>
            </a:r>
            <a:r>
              <a:rPr lang="ru-RU" dirty="0" err="1"/>
              <a:t>препроцессинг</a:t>
            </a:r>
            <a:endParaRPr lang="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E03C715-D7BC-591B-090E-A0CB0433A0C0}"/>
                  </a:ext>
                </a:extLst>
              </p14:cNvPr>
              <p14:cNvContentPartPr/>
              <p14:nvPr/>
            </p14:nvContentPartPr>
            <p14:xfrm>
              <a:off x="10632616" y="3915129"/>
              <a:ext cx="45719" cy="45719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E03C715-D7BC-591B-090E-A0CB0433A0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6666" y="1629179"/>
                <a:ext cx="4571900" cy="457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04DD8690-9B3B-05F0-3C75-8B2EAE787C85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04DD8690-9B3B-05F0-3C75-8B2EAE787C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058B6424-4CDC-CF9A-4159-C36ED817F788}"/>
                  </a:ext>
                </a:extLst>
              </p14:cNvPr>
              <p14:cNvContentPartPr/>
              <p14:nvPr/>
            </p14:nvContentPartPr>
            <p14:xfrm>
              <a:off x="9444645" y="3557919"/>
              <a:ext cx="45719" cy="45719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058B6424-4CDC-CF9A-4159-C36ED817F7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8695" y="1271969"/>
                <a:ext cx="4571900" cy="457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C4115C24-8FAD-1741-7C34-5BFF566CC636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C4115C24-8FAD-1741-7C34-5BFF566CC6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8A1CDC3-9E76-2710-A3FD-BE103AC297EA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8A1CDC3-9E76-2710-A3FD-BE103AC297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EF7B41ED-C77F-1ED8-CBE7-98D1E9AD8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4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A01A15F-F963-B844-14BD-C1CC3B448B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sp>
        <p:nvSpPr>
          <p:cNvPr id="31" name="object 8">
            <a:extLst>
              <a:ext uri="{FF2B5EF4-FFF2-40B4-BE49-F238E27FC236}">
                <a16:creationId xmlns:a16="http://schemas.microsoft.com/office/drawing/2014/main" id="{05604FFF-5FCC-58AB-914F-158AB9CD201A}"/>
              </a:ext>
            </a:extLst>
          </p:cNvPr>
          <p:cNvSpPr txBox="1"/>
          <p:nvPr/>
        </p:nvSpPr>
        <p:spPr>
          <a:xfrm>
            <a:off x="4307765" y="2507545"/>
            <a:ext cx="179718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</a:lstStyle>
          <a:p>
            <a:pPr>
              <a:lnSpc>
                <a:spcPts val="1105"/>
              </a:lnSpc>
              <a:tabLst>
                <a:tab pos="210820" algn="l"/>
                <a:tab pos="422275" algn="l"/>
                <a:tab pos="668655" algn="l"/>
                <a:tab pos="915035" algn="l"/>
                <a:tab pos="1162050" algn="l"/>
                <a:tab pos="1408430" algn="l"/>
                <a:tab pos="1654810" algn="l"/>
              </a:tabLst>
            </a:pP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2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5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70"/>
              </a:spcBef>
              <a:tabLst>
                <a:tab pos="210820" algn="l"/>
                <a:tab pos="422275" algn="l"/>
                <a:tab pos="668655" algn="l"/>
                <a:tab pos="915035" algn="l"/>
                <a:tab pos="1162050" algn="l"/>
                <a:tab pos="1408430" algn="l"/>
                <a:tab pos="1654810" algn="l"/>
              </a:tabLst>
            </a:pP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30"/>
              </a:spcBef>
              <a:tabLst>
                <a:tab pos="210820" algn="l"/>
                <a:tab pos="422275" algn="l"/>
                <a:tab pos="668655" algn="l"/>
                <a:tab pos="915035" algn="l"/>
                <a:tab pos="1162050" algn="l"/>
                <a:tab pos="1408430" algn="l"/>
                <a:tab pos="1654810" algn="l"/>
              </a:tabLst>
            </a:pP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55"/>
              </a:spcBef>
              <a:tabLst>
                <a:tab pos="210820" algn="l"/>
                <a:tab pos="422275" algn="l"/>
                <a:tab pos="668655" algn="l"/>
                <a:tab pos="915035" algn="l"/>
                <a:tab pos="1162050" algn="l"/>
                <a:tab pos="1408430" algn="l"/>
                <a:tab pos="1654810" algn="l"/>
              </a:tabLst>
            </a:pP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30"/>
              </a:spcBef>
              <a:tabLst>
                <a:tab pos="211454" algn="l"/>
                <a:tab pos="422909" algn="l"/>
                <a:tab pos="669290" algn="l"/>
                <a:tab pos="915669" algn="l"/>
                <a:tab pos="1162050" algn="l"/>
                <a:tab pos="1408430" algn="l"/>
                <a:tab pos="1655445" algn="l"/>
              </a:tabLst>
            </a:pP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4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50" dirty="0">
                <a:latin typeface="Microsoft Sans Serif"/>
                <a:cs typeface="Microsoft Sans Serif"/>
              </a:rPr>
              <a:t>0</a:t>
            </a:r>
            <a:r>
              <a:rPr sz="1000" dirty="0">
                <a:latin typeface="Microsoft Sans Serif"/>
                <a:cs typeface="Microsoft Sans Serif"/>
              </a:rPr>
              <a:t>	</a:t>
            </a:r>
            <a:r>
              <a:rPr sz="1000" spc="-25" dirty="0">
                <a:latin typeface="Microsoft Sans Serif"/>
                <a:cs typeface="Microsoft Sans Serif"/>
              </a:rPr>
              <a:t>13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C3AD11BD-3BF9-183E-E548-1DC2F753B26F}"/>
              </a:ext>
            </a:extLst>
          </p:cNvPr>
          <p:cNvSpPr/>
          <p:nvPr/>
        </p:nvSpPr>
        <p:spPr>
          <a:xfrm>
            <a:off x="4206613" y="2435945"/>
            <a:ext cx="1999125" cy="1660388"/>
          </a:xfrm>
          <a:custGeom>
            <a:avLst/>
            <a:gdLst/>
            <a:ahLst/>
            <a:cxnLst/>
            <a:rect l="l" t="t" r="r" b="b"/>
            <a:pathLst>
              <a:path w="1998979" h="1932939">
                <a:moveTo>
                  <a:pt x="1998599" y="1932899"/>
                </a:moveTo>
                <a:lnTo>
                  <a:pt x="0" y="1932899"/>
                </a:lnTo>
                <a:lnTo>
                  <a:pt x="0" y="0"/>
                </a:lnTo>
                <a:lnTo>
                  <a:pt x="1998599" y="0"/>
                </a:lnTo>
                <a:lnTo>
                  <a:pt x="1998599" y="1932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pic>
        <p:nvPicPr>
          <p:cNvPr id="7170" name="Picture 2" descr="Пайплайн для предварительной обработки данных">
            <a:extLst>
              <a:ext uri="{FF2B5EF4-FFF2-40B4-BE49-F238E27FC236}">
                <a16:creationId xmlns:a16="http://schemas.microsoft.com/office/drawing/2014/main" id="{DB01DB8F-2AAC-7997-3B84-FD1C4D31D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50" y="1418770"/>
            <a:ext cx="5699375" cy="402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05DF7E-E8F6-7AD2-FFE0-72D49A7DA8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613" y="4988836"/>
            <a:ext cx="1733144" cy="1721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8D3DFE-9672-0DB9-6CD3-3187756B03B2}"/>
              </a:ext>
            </a:extLst>
          </p:cNvPr>
          <p:cNvSpPr txBox="1"/>
          <p:nvPr/>
        </p:nvSpPr>
        <p:spPr>
          <a:xfrm>
            <a:off x="-31596" y="4527171"/>
            <a:ext cx="2377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Код полного </a:t>
            </a:r>
            <a:r>
              <a:rPr lang="ru-RU" sz="1200" dirty="0" err="1"/>
              <a:t>пайплайна</a:t>
            </a:r>
            <a:r>
              <a:rPr lang="ru-RU" sz="1200" dirty="0"/>
              <a:t> </a:t>
            </a:r>
            <a:r>
              <a:rPr lang="ru-RU" sz="1200" dirty="0" err="1"/>
              <a:t>препроцессинга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97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59438" y="28514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" dirty="0"/>
              <a:t>Лемматизация и стемминг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14:cNvPr>
              <p14:cNvContentPartPr/>
              <p14:nvPr/>
            </p14:nvContentPartPr>
            <p14:xfrm>
              <a:off x="10205897" y="3417683"/>
              <a:ext cx="9430" cy="943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8A8187F-45AC-61DD-1479-5FF5E568A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397" y="294618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14:cNvPr>
              <p14:cNvContentPartPr/>
              <p14:nvPr/>
            </p14:nvContentPartPr>
            <p14:xfrm>
              <a:off x="11322490" y="3402594"/>
              <a:ext cx="9430" cy="943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C0C3561-4503-2E56-98AD-A052626F2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990" y="2931094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14:cNvPr>
              <p14:cNvContentPartPr/>
              <p14:nvPr/>
            </p14:nvContentPartPr>
            <p14:xfrm>
              <a:off x="8417837" y="3832633"/>
              <a:ext cx="9430" cy="943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9ABD3A3-7621-F09D-D380-2D6C254E9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6337" y="3361133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14:cNvPr>
              <p14:cNvContentPartPr/>
              <p14:nvPr/>
            </p14:nvContentPartPr>
            <p14:xfrm>
              <a:off x="10055005" y="4979406"/>
              <a:ext cx="9430" cy="943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422E0F7-BFDF-AC5F-2B83-1202FE8E13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505" y="4507906"/>
                <a:ext cx="943000" cy="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14:cNvPr>
              <p14:cNvContentPartPr/>
              <p14:nvPr/>
            </p14:nvContentPartPr>
            <p14:xfrm>
              <a:off x="3702490" y="1735247"/>
              <a:ext cx="9430" cy="943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645208-C8BE-39E1-51E4-3C54CF9B1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990" y="1263747"/>
                <a:ext cx="943000" cy="943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21" descr="Изображение выглядит как снимок экрана, зеленый, Бирюз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055E982-C034-6213-2DFE-2E734642A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4043" y="260106"/>
            <a:ext cx="5083481" cy="629081"/>
          </a:xfrm>
          <a:prstGeom prst="rect">
            <a:avLst/>
          </a:prstGeom>
        </p:spPr>
      </p:pic>
      <p:pic>
        <p:nvPicPr>
          <p:cNvPr id="3" name="Рисунок 2" descr="Изображение выглядит как Графика, линия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51F8506-615E-E595-D4CF-DEE76C9477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3462" y="6216336"/>
            <a:ext cx="1141333" cy="641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6337D-F2A9-03F7-426C-5A2855094B0B}"/>
              </a:ext>
            </a:extLst>
          </p:cNvPr>
          <p:cNvSpPr txBox="1"/>
          <p:nvPr/>
        </p:nvSpPr>
        <p:spPr>
          <a:xfrm>
            <a:off x="4782740" y="1550581"/>
            <a:ext cx="163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бегущего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EE47A-2F83-E1A7-70AC-1E4FE9F10E46}"/>
              </a:ext>
            </a:extLst>
          </p:cNvPr>
          <p:cNvSpPr txBox="1"/>
          <p:nvPr/>
        </p:nvSpPr>
        <p:spPr>
          <a:xfrm>
            <a:off x="2582465" y="2693581"/>
            <a:ext cx="1532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бег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CD949-F3CB-904F-308E-8B69A7D68247}"/>
              </a:ext>
            </a:extLst>
          </p:cNvPr>
          <p:cNvSpPr txBox="1"/>
          <p:nvPr/>
        </p:nvSpPr>
        <p:spPr>
          <a:xfrm>
            <a:off x="7660957" y="2674436"/>
            <a:ext cx="1532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бежать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8719432-07B3-04A8-A628-F524BE72F3D6}"/>
              </a:ext>
            </a:extLst>
          </p:cNvPr>
          <p:cNvCxnSpPr>
            <a:cxnSpLocks/>
            <a:stCxn id="5" idx="1"/>
            <a:endCxn id="12" idx="0"/>
          </p:cNvCxnSpPr>
          <p:nvPr/>
        </p:nvCxnSpPr>
        <p:spPr>
          <a:xfrm flipH="1">
            <a:off x="3348775" y="1781414"/>
            <a:ext cx="1433965" cy="912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B16205B-865D-1F70-FB72-6C2BED5AEA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417452" y="1781414"/>
            <a:ext cx="1243505" cy="921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587EA9-D2F6-F5F7-74CC-CB3688851719}"/>
              </a:ext>
            </a:extLst>
          </p:cNvPr>
          <p:cNvSpPr txBox="1"/>
          <p:nvPr/>
        </p:nvSpPr>
        <p:spPr>
          <a:xfrm rot="19496127">
            <a:off x="3137378" y="188230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err="1"/>
              <a:t>стемминг</a:t>
            </a:r>
            <a:endParaRPr lang="ru-RU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6B997-B835-94E3-A873-C59F2EB86C16}"/>
              </a:ext>
            </a:extLst>
          </p:cNvPr>
          <p:cNvSpPr txBox="1"/>
          <p:nvPr/>
        </p:nvSpPr>
        <p:spPr>
          <a:xfrm rot="2291150">
            <a:off x="6363156" y="1891734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err="1"/>
              <a:t>лемматизация</a:t>
            </a:r>
            <a:endParaRPr lang="ru-RU" i="1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ED226B9-2298-3167-B944-8A03E9368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3346" y="3728058"/>
            <a:ext cx="6413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5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351</Words>
  <Application>Microsoft Macintosh PowerPoint</Application>
  <PresentationFormat>Широкоэкранный</PresentationFormat>
  <Paragraphs>89</Paragraphs>
  <Slides>34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2" baseType="lpstr">
      <vt:lpstr>-apple-system</vt:lpstr>
      <vt:lpstr>Aptos</vt:lpstr>
      <vt:lpstr>Aptos Display</vt:lpstr>
      <vt:lpstr>Arial</vt:lpstr>
      <vt:lpstr>Fira Sans</vt:lpstr>
      <vt:lpstr>Microsoft Sans Serif</vt:lpstr>
      <vt:lpstr>Roboto</vt:lpstr>
      <vt:lpstr>Office Theme</vt:lpstr>
      <vt:lpstr>Введение в NLP</vt:lpstr>
      <vt:lpstr>Проблематика</vt:lpstr>
      <vt:lpstr>Контекст решает</vt:lpstr>
      <vt:lpstr>Как раньше работали с текстом?</vt:lpstr>
      <vt:lpstr>Чат-бот прошлого века</vt:lpstr>
      <vt:lpstr>Препроцессинг </vt:lpstr>
      <vt:lpstr>Токенизация</vt:lpstr>
      <vt:lpstr>Остальной препроцессинг</vt:lpstr>
      <vt:lpstr>Лемматизация и стемминг</vt:lpstr>
      <vt:lpstr>Bag of words</vt:lpstr>
      <vt:lpstr>Literally Сумка слов</vt:lpstr>
      <vt:lpstr>TF-IDF</vt:lpstr>
      <vt:lpstr>TF-IDF</vt:lpstr>
      <vt:lpstr>Naive Bayes</vt:lpstr>
      <vt:lpstr>N-граммы</vt:lpstr>
      <vt:lpstr>Word2Vec</vt:lpstr>
      <vt:lpstr>CBOW / Skip-gram</vt:lpstr>
      <vt:lpstr>Наконец-то появился смысл…</vt:lpstr>
      <vt:lpstr>А как оптимизировать?</vt:lpstr>
      <vt:lpstr>GloVe бесконечности</vt:lpstr>
      <vt:lpstr>FastText</vt:lpstr>
      <vt:lpstr>CNN?!</vt:lpstr>
      <vt:lpstr>RNN</vt:lpstr>
      <vt:lpstr>RNN</vt:lpstr>
      <vt:lpstr>Проблемы RNN</vt:lpstr>
      <vt:lpstr>Vanilla RNN</vt:lpstr>
      <vt:lpstr>LSTM</vt:lpstr>
      <vt:lpstr>GRU</vt:lpstr>
      <vt:lpstr>Подытожим</vt:lpstr>
      <vt:lpstr>Sequence to sequence</vt:lpstr>
      <vt:lpstr>Seq2Seq</vt:lpstr>
      <vt:lpstr>Задача перевода</vt:lpstr>
      <vt:lpstr>Спасибо за внимание!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компьютерное зрение. Сверточные нейронные сети</dc:title>
  <dc:creator>Калязин Николай Михайлович</dc:creator>
  <cp:lastModifiedBy>Горин Александр Олегович</cp:lastModifiedBy>
  <cp:revision>266</cp:revision>
  <dcterms:created xsi:type="dcterms:W3CDTF">2024-04-28T05:51:08Z</dcterms:created>
  <dcterms:modified xsi:type="dcterms:W3CDTF">2025-04-14T11:08:44Z</dcterms:modified>
</cp:coreProperties>
</file>